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35C5F8-1AC8-44A9-B5A8-FC2FF951F02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120856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5C5F8-1AC8-44A9-B5A8-FC2FF951F02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377316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5C5F8-1AC8-44A9-B5A8-FC2FF951F02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388524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35C5F8-1AC8-44A9-B5A8-FC2FF951F02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70065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35C5F8-1AC8-44A9-B5A8-FC2FF951F025}" type="datetimeFigureOut">
              <a:rPr lang="en-US" smtClean="0"/>
              <a:t>4/11/2018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166037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35C5F8-1AC8-44A9-B5A8-FC2FF951F025}"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283653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35C5F8-1AC8-44A9-B5A8-FC2FF951F025}" type="datetimeFigureOut">
              <a:rPr lang="en-US" smtClean="0"/>
              <a:t>4/11/2018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436597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35C5F8-1AC8-44A9-B5A8-FC2FF951F025}" type="datetimeFigureOut">
              <a:rPr lang="en-US" smtClean="0"/>
              <a:t>4/11/2018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11849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35C5F8-1AC8-44A9-B5A8-FC2FF951F025}" type="datetimeFigureOut">
              <a:rPr lang="en-US" smtClean="0"/>
              <a:t>4/11/2018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67246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5C5F8-1AC8-44A9-B5A8-FC2FF951F025}"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238242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35C5F8-1AC8-44A9-B5A8-FC2FF951F025}" type="datetimeFigureOut">
              <a:rPr lang="en-US" smtClean="0"/>
              <a:t>4/11/2018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E5326-832A-450B-925B-885ACE1D65C5}" type="slidenum">
              <a:rPr lang="en-US" smtClean="0"/>
              <a:t>‹#›</a:t>
            </a:fld>
            <a:endParaRPr lang="en-US"/>
          </a:p>
        </p:txBody>
      </p:sp>
    </p:spTree>
    <p:extLst>
      <p:ext uri="{BB962C8B-B14F-4D97-AF65-F5344CB8AC3E}">
        <p14:creationId xmlns:p14="http://schemas.microsoft.com/office/powerpoint/2010/main" val="2473369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5C5F8-1AC8-44A9-B5A8-FC2FF951F025}" type="datetimeFigureOut">
              <a:rPr lang="en-US" smtClean="0"/>
              <a:t>4/11/2018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E5326-832A-450B-925B-885ACE1D65C5}" type="slidenum">
              <a:rPr lang="en-US" smtClean="0"/>
              <a:t>‹#›</a:t>
            </a:fld>
            <a:endParaRPr lang="en-US"/>
          </a:p>
        </p:txBody>
      </p:sp>
    </p:spTree>
    <p:extLst>
      <p:ext uri="{BB962C8B-B14F-4D97-AF65-F5344CB8AC3E}">
        <p14:creationId xmlns:p14="http://schemas.microsoft.com/office/powerpoint/2010/main" val="3124722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0"/>
            <a:ext cx="9144000" cy="757952"/>
          </a:xfrm>
        </p:spPr>
        <p:txBody>
          <a:bodyPr>
            <a:normAutofit fontScale="90000"/>
          </a:bodyPr>
          <a:lstStyle/>
          <a:p>
            <a:r>
              <a:rPr lang="en-US" b="1" dirty="0"/>
              <a:t>Beat up Motion</a:t>
            </a:r>
          </a:p>
        </p:txBody>
      </p:sp>
      <p:sp>
        <p:nvSpPr>
          <p:cNvPr id="3" name="Subtitle 2"/>
          <p:cNvSpPr>
            <a:spLocks noGrp="1"/>
          </p:cNvSpPr>
          <p:nvPr>
            <p:ph type="subTitle" idx="1"/>
          </p:nvPr>
        </p:nvSpPr>
        <p:spPr>
          <a:xfrm>
            <a:off x="94444" y="1296720"/>
            <a:ext cx="11947301" cy="1655762"/>
          </a:xfrm>
        </p:spPr>
        <p:txBody>
          <a:bodyPr/>
          <a:lstStyle/>
          <a:p>
            <a:pPr algn="l"/>
            <a:r>
              <a:rPr lang="en-US" dirty="0"/>
              <a:t>Bumping</a:t>
            </a:r>
          </a:p>
        </p:txBody>
      </p:sp>
    </p:spTree>
    <p:extLst>
      <p:ext uri="{BB962C8B-B14F-4D97-AF65-F5344CB8AC3E}">
        <p14:creationId xmlns:p14="http://schemas.microsoft.com/office/powerpoint/2010/main" val="2857860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Let-off Motion</a:t>
            </a:r>
            <a:endParaRPr lang="en-US" dirty="0"/>
          </a:p>
        </p:txBody>
      </p:sp>
      <p:sp>
        <p:nvSpPr>
          <p:cNvPr id="3" name="Content Placeholder 2"/>
          <p:cNvSpPr>
            <a:spLocks noGrp="1"/>
          </p:cNvSpPr>
          <p:nvPr>
            <p:ph idx="1"/>
          </p:nvPr>
        </p:nvSpPr>
        <p:spPr>
          <a:xfrm>
            <a:off x="128789" y="1825625"/>
            <a:ext cx="11758411" cy="4351338"/>
          </a:xfrm>
        </p:spPr>
        <p:txBody>
          <a:bodyPr>
            <a:normAutofit/>
          </a:bodyPr>
          <a:lstStyle/>
          <a:p>
            <a:r>
              <a:rPr lang="en-US" sz="2400" dirty="0"/>
              <a:t>The objective of let-off motion is to maintain the free length of warp within specified limits and to control the warp tension by means of feeding the warp at a correct rate to the weaving zone</a:t>
            </a:r>
            <a:r>
              <a:rPr lang="en-US" sz="2400" dirty="0" smtClean="0"/>
              <a:t>.</a:t>
            </a:r>
          </a:p>
          <a:p>
            <a:pPr marL="0" indent="0">
              <a:buNone/>
            </a:pPr>
            <a:r>
              <a:rPr lang="en-US" sz="2400" b="1" dirty="0" smtClean="0"/>
              <a:t>Classification</a:t>
            </a:r>
          </a:p>
          <a:p>
            <a:r>
              <a:rPr lang="en-US" sz="2400" dirty="0"/>
              <a:t>Let-off motion is classified as negative and positive let-off. </a:t>
            </a:r>
            <a:endParaRPr lang="en-US" sz="2400" dirty="0" smtClean="0"/>
          </a:p>
          <a:p>
            <a:r>
              <a:rPr lang="en-US" sz="2400" dirty="0" smtClean="0"/>
              <a:t>In </a:t>
            </a:r>
            <a:r>
              <a:rPr lang="en-US" sz="2400" dirty="0"/>
              <a:t>case of negative let-off, warp is pulled from the </a:t>
            </a:r>
            <a:r>
              <a:rPr lang="en-US" sz="2400" dirty="0" err="1"/>
              <a:t>warper’s</a:t>
            </a:r>
            <a:r>
              <a:rPr lang="en-US" sz="2400" dirty="0"/>
              <a:t> beam against a slipping-friction system. </a:t>
            </a:r>
            <a:endParaRPr lang="en-US" sz="2400" dirty="0" smtClean="0"/>
          </a:p>
          <a:p>
            <a:r>
              <a:rPr lang="en-US" sz="2400" dirty="0" smtClean="0"/>
              <a:t>For </a:t>
            </a:r>
            <a:r>
              <a:rPr lang="en-US" sz="2400" dirty="0"/>
              <a:t>positive let-off system, warp beam is rotated through driving mechanism at a controlled rate in order to maintain constant warp tension.</a:t>
            </a:r>
          </a:p>
        </p:txBody>
      </p:sp>
    </p:spTree>
    <p:extLst>
      <p:ext uri="{BB962C8B-B14F-4D97-AF65-F5344CB8AC3E}">
        <p14:creationId xmlns:p14="http://schemas.microsoft.com/office/powerpoint/2010/main" val="472772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b="1" dirty="0"/>
              <a:t>Negative Let-Off</a:t>
            </a:r>
            <a:endParaRPr lang="en-US" dirty="0"/>
          </a:p>
        </p:txBody>
      </p:sp>
      <p:pic>
        <p:nvPicPr>
          <p:cNvPr id="4" name="Picture 3"/>
          <p:cNvPicPr>
            <a:picLocks noChangeAspect="1"/>
          </p:cNvPicPr>
          <p:nvPr/>
        </p:nvPicPr>
        <p:blipFill>
          <a:blip r:embed="rId2"/>
          <a:stretch>
            <a:fillRect/>
          </a:stretch>
        </p:blipFill>
        <p:spPr>
          <a:xfrm>
            <a:off x="1570253" y="1023870"/>
            <a:ext cx="10427492" cy="5577980"/>
          </a:xfrm>
          <a:prstGeom prst="rect">
            <a:avLst/>
          </a:prstGeom>
        </p:spPr>
      </p:pic>
    </p:spTree>
    <p:extLst>
      <p:ext uri="{BB962C8B-B14F-4D97-AF65-F5344CB8AC3E}">
        <p14:creationId xmlns:p14="http://schemas.microsoft.com/office/powerpoint/2010/main" val="3048344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4256" y="705163"/>
            <a:ext cx="10515600" cy="2411524"/>
          </a:xfrm>
        </p:spPr>
        <p:txBody>
          <a:bodyPr>
            <a:normAutofit/>
          </a:bodyPr>
          <a:lstStyle/>
          <a:p>
            <a:r>
              <a:rPr lang="en-US" sz="2400" dirty="0"/>
              <a:t>the warp is pulled off the warp beam and warp tension is governed by the friction between chain and the beam ruffle</a:t>
            </a:r>
            <a:r>
              <a:rPr lang="en-US" sz="2400" dirty="0" smtClean="0"/>
              <a:t>.</a:t>
            </a:r>
          </a:p>
          <a:p>
            <a:r>
              <a:rPr lang="en-US" sz="2400" dirty="0"/>
              <a:t>The chain makes some wrap over the ruffle. Slack side of the chain is attached with the machine frame whereas the tight side is attached with the weight lever. The lever is </a:t>
            </a:r>
            <a:r>
              <a:rPr lang="en-US" sz="2400" dirty="0" err="1"/>
              <a:t>fulcrumed</a:t>
            </a:r>
            <a:r>
              <a:rPr lang="en-US" sz="2400" dirty="0"/>
              <a:t> at one end with the machine frame. The other end carries dead weights.</a:t>
            </a:r>
          </a:p>
        </p:txBody>
      </p:sp>
      <p:sp>
        <p:nvSpPr>
          <p:cNvPr id="4" name="Title 1"/>
          <p:cNvSpPr>
            <a:spLocks noGrp="1"/>
          </p:cNvSpPr>
          <p:nvPr>
            <p:ph type="title"/>
          </p:nvPr>
        </p:nvSpPr>
        <p:spPr>
          <a:xfrm>
            <a:off x="838200" y="120427"/>
            <a:ext cx="10515600" cy="330334"/>
          </a:xfrm>
        </p:spPr>
        <p:txBody>
          <a:bodyPr>
            <a:normAutofit fontScale="90000"/>
          </a:bodyPr>
          <a:lstStyle/>
          <a:p>
            <a:r>
              <a:rPr lang="en-US" b="1" dirty="0"/>
              <a:t>Negative Let-Off</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45308461"/>
              </p:ext>
            </p:extLst>
          </p:nvPr>
        </p:nvGraphicFramePr>
        <p:xfrm>
          <a:off x="541247" y="3072494"/>
          <a:ext cx="10933829" cy="2904110"/>
        </p:xfrm>
        <a:graphic>
          <a:graphicData uri="http://schemas.openxmlformats.org/drawingml/2006/table">
            <a:tbl>
              <a:tblPr firstRow="1" firstCol="1" bandRow="1">
                <a:tableStyleId>{5C22544A-7EE6-4342-B048-85BDC9FD1C3A}</a:tableStyleId>
              </a:tblPr>
              <a:tblGrid>
                <a:gridCol w="10933829"/>
              </a:tblGrid>
              <a:tr h="0">
                <a:tc>
                  <a:txBody>
                    <a:bodyPr/>
                    <a:lstStyle/>
                    <a:p>
                      <a:pPr marL="0" marR="0" algn="l">
                        <a:lnSpc>
                          <a:spcPts val="1425"/>
                        </a:lnSpc>
                        <a:spcBef>
                          <a:spcPts val="0"/>
                        </a:spcBef>
                        <a:spcAft>
                          <a:spcPts val="1000"/>
                        </a:spcAft>
                      </a:pPr>
                      <a:r>
                        <a:rPr lang="en-US" sz="2400" b="0" dirty="0">
                          <a:solidFill>
                            <a:schemeClr val="tx1"/>
                          </a:solidFill>
                          <a:effectLst/>
                        </a:rPr>
                        <a:t>Notations:</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tr>
              <a:tr h="0">
                <a:tc>
                  <a:txBody>
                    <a:bodyPr/>
                    <a:lstStyle/>
                    <a:p>
                      <a:pPr marL="0" marR="0" algn="l">
                        <a:lnSpc>
                          <a:spcPts val="1425"/>
                        </a:lnSpc>
                        <a:spcBef>
                          <a:spcPts val="0"/>
                        </a:spcBef>
                        <a:spcAft>
                          <a:spcPts val="1000"/>
                        </a:spcAft>
                      </a:pPr>
                      <a:r>
                        <a:rPr lang="en-US" sz="2400" b="0" dirty="0">
                          <a:solidFill>
                            <a:schemeClr val="tx1"/>
                          </a:solidFill>
                          <a:effectLst/>
                        </a:rPr>
                        <a:t>R = radius of warp on the beam</a:t>
                      </a:r>
                    </a:p>
                    <a:p>
                      <a:pPr marL="0" marR="0" algn="l">
                        <a:lnSpc>
                          <a:spcPts val="1425"/>
                        </a:lnSpc>
                        <a:spcBef>
                          <a:spcPts val="0"/>
                        </a:spcBef>
                        <a:spcAft>
                          <a:spcPts val="1000"/>
                        </a:spcAft>
                      </a:pPr>
                      <a:r>
                        <a:rPr lang="en-US" sz="2400" b="0" dirty="0">
                          <a:solidFill>
                            <a:schemeClr val="tx1"/>
                          </a:solidFill>
                          <a:effectLst/>
                        </a:rPr>
                        <a:t>r = beam ruffle radius</a:t>
                      </a:r>
                    </a:p>
                    <a:p>
                      <a:pPr marL="0" marR="0" algn="l">
                        <a:lnSpc>
                          <a:spcPts val="1425"/>
                        </a:lnSpc>
                        <a:spcBef>
                          <a:spcPts val="0"/>
                        </a:spcBef>
                        <a:spcAft>
                          <a:spcPts val="1000"/>
                        </a:spcAft>
                      </a:pPr>
                      <a:r>
                        <a:rPr lang="en-US" sz="2400" b="0" dirty="0">
                          <a:solidFill>
                            <a:schemeClr val="tx1"/>
                          </a:solidFill>
                          <a:effectLst/>
                        </a:rPr>
                        <a:t>T</a:t>
                      </a:r>
                      <a:r>
                        <a:rPr lang="en-US" sz="2400" b="0" baseline="-25000" dirty="0">
                          <a:solidFill>
                            <a:schemeClr val="tx1"/>
                          </a:solidFill>
                          <a:effectLst/>
                        </a:rPr>
                        <a:t>t </a:t>
                      </a:r>
                      <a:r>
                        <a:rPr lang="en-US" sz="2400" b="0" dirty="0">
                          <a:solidFill>
                            <a:schemeClr val="tx1"/>
                          </a:solidFill>
                          <a:effectLst/>
                        </a:rPr>
                        <a:t>= tension in the chain on tight side (attached with the weight lever)</a:t>
                      </a:r>
                    </a:p>
                    <a:p>
                      <a:pPr marL="0" marR="0" algn="l">
                        <a:lnSpc>
                          <a:spcPts val="1425"/>
                        </a:lnSpc>
                        <a:spcBef>
                          <a:spcPts val="0"/>
                        </a:spcBef>
                        <a:spcAft>
                          <a:spcPts val="1000"/>
                        </a:spcAft>
                      </a:pPr>
                      <a:r>
                        <a:rPr lang="en-US" sz="2400" b="0" dirty="0" err="1">
                          <a:solidFill>
                            <a:schemeClr val="tx1"/>
                          </a:solidFill>
                          <a:effectLst/>
                        </a:rPr>
                        <a:t>T</a:t>
                      </a:r>
                      <a:r>
                        <a:rPr lang="en-US" sz="2400" b="0" baseline="-25000" dirty="0" err="1">
                          <a:solidFill>
                            <a:schemeClr val="tx1"/>
                          </a:solidFill>
                          <a:effectLst/>
                        </a:rPr>
                        <a:t>s</a:t>
                      </a:r>
                      <a:r>
                        <a:rPr lang="en-US" sz="2400" b="0" dirty="0">
                          <a:solidFill>
                            <a:schemeClr val="tx1"/>
                          </a:solidFill>
                          <a:effectLst/>
                        </a:rPr>
                        <a:t> = tension in the chain on slack side (attached with machine frame)       </a:t>
                      </a:r>
                    </a:p>
                    <a:p>
                      <a:pPr marL="0" marR="0" algn="l">
                        <a:lnSpc>
                          <a:spcPts val="1425"/>
                        </a:lnSpc>
                        <a:spcBef>
                          <a:spcPts val="0"/>
                        </a:spcBef>
                        <a:spcAft>
                          <a:spcPts val="1000"/>
                        </a:spcAft>
                      </a:pPr>
                      <a:r>
                        <a:rPr lang="en-US" sz="2400" b="0" dirty="0">
                          <a:solidFill>
                            <a:schemeClr val="tx1"/>
                          </a:solidFill>
                          <a:effectLst/>
                        </a:rPr>
                        <a:t>W= weight</a:t>
                      </a:r>
                    </a:p>
                    <a:p>
                      <a:pPr marL="0" marR="0" algn="l">
                        <a:lnSpc>
                          <a:spcPts val="1425"/>
                        </a:lnSpc>
                        <a:spcBef>
                          <a:spcPts val="0"/>
                        </a:spcBef>
                        <a:spcAft>
                          <a:spcPts val="1000"/>
                        </a:spcAft>
                      </a:pPr>
                      <a:r>
                        <a:rPr lang="en-US" sz="2400" b="0" dirty="0">
                          <a:solidFill>
                            <a:schemeClr val="tx1"/>
                          </a:solidFill>
                          <a:effectLst/>
                        </a:rPr>
                        <a:t>x = the distance between fulcrum point and chain on tight side</a:t>
                      </a:r>
                    </a:p>
                    <a:p>
                      <a:pPr marL="0" marR="0" algn="l">
                        <a:lnSpc>
                          <a:spcPts val="1425"/>
                        </a:lnSpc>
                        <a:spcBef>
                          <a:spcPts val="0"/>
                        </a:spcBef>
                        <a:spcAft>
                          <a:spcPts val="1000"/>
                        </a:spcAft>
                      </a:pPr>
                      <a:r>
                        <a:rPr lang="en-US" sz="2400" b="0" dirty="0">
                          <a:solidFill>
                            <a:schemeClr val="tx1"/>
                          </a:solidFill>
                          <a:effectLst/>
                        </a:rPr>
                        <a:t>y = the distance between fulcrum point and weight (variable)</a:t>
                      </a:r>
                    </a:p>
                    <a:p>
                      <a:pPr marL="0" marR="0" algn="l">
                        <a:lnSpc>
                          <a:spcPts val="1425"/>
                        </a:lnSpc>
                        <a:spcBef>
                          <a:spcPts val="0"/>
                        </a:spcBef>
                        <a:spcAft>
                          <a:spcPts val="1000"/>
                        </a:spcAft>
                      </a:pPr>
                      <a:r>
                        <a:rPr lang="en-US" sz="2400" b="0" dirty="0">
                          <a:solidFill>
                            <a:schemeClr val="tx1"/>
                          </a:solidFill>
                          <a:effectLst/>
                        </a:rPr>
                        <a:t>T = tension in the warp sheet (variable)</a:t>
                      </a:r>
                    </a:p>
                    <a:p>
                      <a:pPr marL="0" marR="0" algn="l">
                        <a:lnSpc>
                          <a:spcPts val="1425"/>
                        </a:lnSpc>
                        <a:spcBef>
                          <a:spcPts val="0"/>
                        </a:spcBef>
                        <a:spcAft>
                          <a:spcPts val="1000"/>
                        </a:spcAft>
                      </a:pPr>
                      <a:r>
                        <a:rPr lang="en-US" sz="2400" b="0" dirty="0">
                          <a:solidFill>
                            <a:schemeClr val="tx1"/>
                          </a:solidFill>
                          <a:effectLst/>
                        </a:rPr>
                        <a:t>F = frictional force at the beam ruffle</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noFill/>
                  </a:tcPr>
                </a:tc>
              </a:tr>
            </a:tbl>
          </a:graphicData>
        </a:graphic>
      </p:graphicFrame>
    </p:spTree>
    <p:extLst>
      <p:ext uri="{BB962C8B-B14F-4D97-AF65-F5344CB8AC3E}">
        <p14:creationId xmlns:p14="http://schemas.microsoft.com/office/powerpoint/2010/main" val="1315385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60622" y="0"/>
            <a:ext cx="8455230" cy="6858000"/>
          </a:xfrm>
          <a:prstGeom prst="rect">
            <a:avLst/>
          </a:prstGeom>
        </p:spPr>
      </p:pic>
    </p:spTree>
    <p:extLst>
      <p:ext uri="{BB962C8B-B14F-4D97-AF65-F5344CB8AC3E}">
        <p14:creationId xmlns:p14="http://schemas.microsoft.com/office/powerpoint/2010/main" val="68437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6982" y="151372"/>
            <a:ext cx="11860369" cy="2334251"/>
          </a:xfrm>
        </p:spPr>
        <p:txBody>
          <a:bodyPr>
            <a:normAutofit/>
          </a:bodyPr>
          <a:lstStyle/>
          <a:p>
            <a:r>
              <a:rPr lang="en-US" sz="2400" dirty="0" smtClean="0"/>
              <a:t>Equation 5 shows that the condition needed to achieve a constant warp tension is to maintain the ratio  constant. </a:t>
            </a:r>
          </a:p>
          <a:p>
            <a:r>
              <a:rPr lang="en-US" sz="2400" dirty="0" smtClean="0"/>
              <a:t>Thus as beam radius R reduces, the distance y must be reduced by moving the weight towards the fulcrum H in regular interval to balance the warp tension. </a:t>
            </a:r>
          </a:p>
          <a:p>
            <a:r>
              <a:rPr lang="en-US" sz="2400" dirty="0"/>
              <a:t>For example, if the beam radius decreases by 25%, the distance </a:t>
            </a:r>
            <a:r>
              <a:rPr lang="en-US" sz="2400" i="1" dirty="0"/>
              <a:t>y</a:t>
            </a:r>
            <a:r>
              <a:rPr lang="en-US" sz="2400" dirty="0"/>
              <a:t> must be reduced by 25% to maintain a constant warp </a:t>
            </a:r>
            <a:r>
              <a:rPr lang="en-US" sz="2400" dirty="0" smtClean="0"/>
              <a:t>tension.</a:t>
            </a:r>
            <a:endParaRPr lang="en-US" sz="2400" dirty="0"/>
          </a:p>
        </p:txBody>
      </p:sp>
      <p:sp>
        <p:nvSpPr>
          <p:cNvPr id="4" name="Rectangle 3"/>
          <p:cNvSpPr/>
          <p:nvPr/>
        </p:nvSpPr>
        <p:spPr>
          <a:xfrm>
            <a:off x="4789155" y="2651906"/>
            <a:ext cx="2741071" cy="584775"/>
          </a:xfrm>
          <a:prstGeom prst="rect">
            <a:avLst/>
          </a:prstGeom>
        </p:spPr>
        <p:txBody>
          <a:bodyPr wrap="none">
            <a:spAutoFit/>
          </a:bodyPr>
          <a:lstStyle/>
          <a:p>
            <a:r>
              <a:rPr lang="en-US" sz="3200" b="1" u="sng" dirty="0" smtClean="0"/>
              <a:t>Positive Let-off</a:t>
            </a:r>
            <a:endParaRPr lang="en-US" sz="3200" b="1" u="sng" dirty="0"/>
          </a:p>
        </p:txBody>
      </p:sp>
      <p:sp>
        <p:nvSpPr>
          <p:cNvPr id="5" name="Rectangle 4"/>
          <p:cNvSpPr/>
          <p:nvPr/>
        </p:nvSpPr>
        <p:spPr>
          <a:xfrm>
            <a:off x="116981" y="3236681"/>
            <a:ext cx="11860369" cy="1938992"/>
          </a:xfrm>
          <a:prstGeom prst="rect">
            <a:avLst/>
          </a:prstGeom>
        </p:spPr>
        <p:txBody>
          <a:bodyPr wrap="square">
            <a:spAutoFit/>
          </a:bodyPr>
          <a:lstStyle/>
          <a:p>
            <a:pPr marL="342900" indent="-342900">
              <a:buFont typeface="Arial" panose="020B0604020202020204" pitchFamily="34" charset="0"/>
              <a:buChar char="•"/>
            </a:pPr>
            <a:r>
              <a:rPr lang="en-US" sz="2400" dirty="0" smtClean="0"/>
              <a:t>In case of positive let-off warp, the warp tension is controlled by a mechanism which drives the warp beam at a correct rate. </a:t>
            </a:r>
          </a:p>
          <a:p>
            <a:pPr marL="342900" indent="-342900">
              <a:buFont typeface="Arial" panose="020B0604020202020204" pitchFamily="34" charset="0"/>
              <a:buChar char="•"/>
            </a:pPr>
            <a:r>
              <a:rPr lang="en-US" sz="2400" dirty="0"/>
              <a:t>In most of the positive let-off systems, the backrest is not fixed but floating</a:t>
            </a:r>
            <a:r>
              <a:rPr lang="en-US" sz="2400" dirty="0" smtClean="0"/>
              <a:t>.</a:t>
            </a:r>
          </a:p>
          <a:p>
            <a:pPr marL="342900" indent="-342900">
              <a:buFont typeface="Arial" panose="020B0604020202020204" pitchFamily="34" charset="0"/>
              <a:buChar char="•"/>
            </a:pPr>
            <a:r>
              <a:rPr lang="en-US" sz="2400" dirty="0"/>
              <a:t>It acts as a warp tension sensing mechanism. </a:t>
            </a:r>
            <a:endParaRPr lang="en-US" sz="2400" dirty="0" smtClean="0"/>
          </a:p>
          <a:p>
            <a:pPr marL="342900" indent="-342900">
              <a:buFont typeface="Arial" panose="020B0604020202020204" pitchFamily="34" charset="0"/>
              <a:buChar char="•"/>
            </a:pPr>
            <a:r>
              <a:rPr lang="en-US" sz="2400" dirty="0"/>
              <a:t>As the tension in the warp increases, the backrest is depressed. </a:t>
            </a:r>
            <a:endParaRPr lang="en-US" sz="2400" dirty="0" smtClean="0"/>
          </a:p>
        </p:txBody>
      </p:sp>
    </p:spTree>
    <p:extLst>
      <p:ext uri="{BB962C8B-B14F-4D97-AF65-F5344CB8AC3E}">
        <p14:creationId xmlns:p14="http://schemas.microsoft.com/office/powerpoint/2010/main" val="45651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381850"/>
          </a:xfrm>
        </p:spPr>
        <p:txBody>
          <a:bodyPr>
            <a:normAutofit fontScale="90000"/>
          </a:bodyPr>
          <a:lstStyle/>
          <a:p>
            <a:pPr algn="ctr"/>
            <a:r>
              <a:rPr lang="en-US" b="1" dirty="0" smtClean="0"/>
              <a:t>Hunt positive let-off motion </a:t>
            </a:r>
            <a:endParaRPr lang="en-US" b="1" dirty="0"/>
          </a:p>
        </p:txBody>
      </p:sp>
      <p:sp>
        <p:nvSpPr>
          <p:cNvPr id="3" name="Content Placeholder 2"/>
          <p:cNvSpPr>
            <a:spLocks noGrp="1"/>
          </p:cNvSpPr>
          <p:nvPr>
            <p:ph idx="1"/>
          </p:nvPr>
        </p:nvSpPr>
        <p:spPr>
          <a:xfrm>
            <a:off x="181378" y="898346"/>
            <a:ext cx="7596735" cy="4351338"/>
          </a:xfrm>
        </p:spPr>
        <p:txBody>
          <a:bodyPr>
            <a:normAutofit fontScale="92500"/>
          </a:bodyPr>
          <a:lstStyle/>
          <a:p>
            <a:r>
              <a:rPr lang="en-US" sz="2400" dirty="0" smtClean="0"/>
              <a:t>There are two split </a:t>
            </a:r>
            <a:r>
              <a:rPr lang="en-US" sz="2400" dirty="0" err="1" smtClean="0"/>
              <a:t>pullyes</a:t>
            </a:r>
            <a:r>
              <a:rPr lang="en-US" sz="2400" dirty="0" smtClean="0"/>
              <a:t> made out of V-pulley.</a:t>
            </a:r>
          </a:p>
          <a:p>
            <a:r>
              <a:rPr lang="en-US" sz="2400" dirty="0" smtClean="0"/>
              <a:t> Motion from crank shaft moves the top split pulley via a worm and worm wheel. </a:t>
            </a:r>
          </a:p>
          <a:p>
            <a:r>
              <a:rPr lang="en-US" sz="2400" dirty="0" smtClean="0"/>
              <a:t>Top pulley in turn drives the bottom pulley through a belt. </a:t>
            </a:r>
          </a:p>
          <a:p>
            <a:r>
              <a:rPr lang="en-US" sz="2400" dirty="0" smtClean="0"/>
              <a:t>As the tension on the warp increases the back rest goes down and the L-type lever with weight lowers the diameter of the bottom pulley and essentially increases the diameter of the top pulley through the necessary linkages. </a:t>
            </a:r>
          </a:p>
          <a:p>
            <a:r>
              <a:rPr lang="en-US" sz="2400" dirty="0" smtClean="0"/>
              <a:t>Now the bottom pulley moves at a faster rate than it was earlier and the connecting worm to the beam drive moves more to deliver extra warp in order to reduce the warp tension.</a:t>
            </a:r>
          </a:p>
          <a:p>
            <a:endParaRPr lang="en-US" sz="2400" dirty="0"/>
          </a:p>
        </p:txBody>
      </p:sp>
      <p:pic>
        <p:nvPicPr>
          <p:cNvPr id="4" name="Picture 3"/>
          <p:cNvPicPr>
            <a:picLocks noChangeAspect="1"/>
          </p:cNvPicPr>
          <p:nvPr/>
        </p:nvPicPr>
        <p:blipFill>
          <a:blip r:embed="rId2"/>
          <a:stretch>
            <a:fillRect/>
          </a:stretch>
        </p:blipFill>
        <p:spPr>
          <a:xfrm>
            <a:off x="7778113" y="776860"/>
            <a:ext cx="4413887" cy="3810330"/>
          </a:xfrm>
          <a:prstGeom prst="rect">
            <a:avLst/>
          </a:prstGeom>
        </p:spPr>
      </p:pic>
    </p:spTree>
    <p:extLst>
      <p:ext uri="{BB962C8B-B14F-4D97-AF65-F5344CB8AC3E}">
        <p14:creationId xmlns:p14="http://schemas.microsoft.com/office/powerpoint/2010/main" val="1945800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421</Words>
  <Application>Microsoft Office PowerPoint</Application>
  <PresentationFormat>Widescreen</PresentationFormat>
  <Paragraphs>36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Beat up Motion</vt:lpstr>
      <vt:lpstr>Let-off Motion</vt:lpstr>
      <vt:lpstr>Negative Let-Off</vt:lpstr>
      <vt:lpstr>Negative Let-Off</vt:lpstr>
      <vt:lpstr>PowerPoint Presentation</vt:lpstr>
      <vt:lpstr>PowerPoint Presentation</vt:lpstr>
      <vt:lpstr>Hunt positive let-off motion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 up Motion</dc:title>
  <dc:creator>Subha</dc:creator>
  <cp:lastModifiedBy>Subha</cp:lastModifiedBy>
  <cp:revision>3</cp:revision>
  <dcterms:created xsi:type="dcterms:W3CDTF">2018-04-11T15:32:48Z</dcterms:created>
  <dcterms:modified xsi:type="dcterms:W3CDTF">2018-04-11T15:49:42Z</dcterms:modified>
</cp:coreProperties>
</file>